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97F5F9-F002-4805-A9D0-618B5945CD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1122362"/>
            <a:ext cx="8791575" cy="3385629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Причины и условия влияющие на формирование суицидального поведения у подростков</a:t>
            </a:r>
          </a:p>
        </p:txBody>
      </p:sp>
    </p:spTree>
    <p:extLst>
      <p:ext uri="{BB962C8B-B14F-4D97-AF65-F5344CB8AC3E}">
        <p14:creationId xmlns:p14="http://schemas.microsoft.com/office/powerpoint/2010/main" val="2802421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B569C1-3F23-4A00-8ED0-6C9B72D91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/>
              <a:t>Суицидальные мысли и побуждения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549A70A-D448-43E7-87CC-2F1298150F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3600" dirty="0"/>
              <a:t>От 15% до 35% лиц молодого возраста имеют опыт переживания суицидальных мыслей. Данные мысли тесно связаны с депрессией</a:t>
            </a:r>
          </a:p>
          <a:p>
            <a:pPr algn="just"/>
            <a:r>
              <a:rPr lang="ru-RU" sz="3600" dirty="0"/>
              <a:t>Пассивные суицидальные мысли.</a:t>
            </a:r>
          </a:p>
          <a:p>
            <a:pPr algn="just"/>
            <a:r>
              <a:rPr lang="ru-RU" sz="3600" dirty="0"/>
              <a:t>Активные суицидальные мысли.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6537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C498A6-79CB-4E0A-90D5-13B6D07AA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Особенности суицидального поведения детей и подростков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EC17D91-0833-404B-A50C-66B4872A11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2800" dirty="0"/>
              <a:t>Основные причины суицидов у подростков:</a:t>
            </a:r>
          </a:p>
          <a:p>
            <a:pPr marL="514350" indent="-514350">
              <a:buAutoNum type="arabicPeriod"/>
            </a:pPr>
            <a:r>
              <a:rPr lang="ru-RU" sz="2800" dirty="0"/>
              <a:t>Конфликт в личной жизни.</a:t>
            </a:r>
          </a:p>
          <a:p>
            <a:pPr marL="514350" indent="-514350">
              <a:buAutoNum type="arabicPeriod"/>
            </a:pPr>
            <a:r>
              <a:rPr lang="ru-RU" sz="2800" dirty="0"/>
              <a:t>Одиночество.</a:t>
            </a:r>
          </a:p>
          <a:p>
            <a:pPr marL="514350" indent="-514350">
              <a:buAutoNum type="arabicPeriod"/>
            </a:pPr>
            <a:r>
              <a:rPr lang="ru-RU" sz="2800" dirty="0"/>
              <a:t>Воздействие искусства.</a:t>
            </a:r>
          </a:p>
          <a:p>
            <a:pPr marL="514350" indent="-514350">
              <a:buAutoNum type="arabicPeriod"/>
            </a:pPr>
            <a:r>
              <a:rPr lang="ru-RU" sz="2800" dirty="0"/>
              <a:t>Неразделенные чувства.</a:t>
            </a:r>
          </a:p>
          <a:p>
            <a:pPr marL="514350" indent="-514350">
              <a:buAutoNum type="arabicPeriod"/>
            </a:pPr>
            <a:r>
              <a:rPr lang="ru-RU" sz="2800" dirty="0"/>
              <a:t>Нестандартная ориентация.</a:t>
            </a:r>
          </a:p>
          <a:p>
            <a:pPr marL="514350" indent="-514350">
              <a:buAutoNum type="arabicPeriod"/>
            </a:pPr>
            <a:r>
              <a:rPr lang="ru-RU" sz="2800" dirty="0"/>
              <a:t>Разрушение этнических традиций</a:t>
            </a:r>
          </a:p>
          <a:p>
            <a:pPr marL="514350" indent="-514350">
              <a:buAutoNum type="arabicPeriod"/>
            </a:pPr>
            <a:r>
              <a:rPr lang="ru-RU" sz="2800" dirty="0"/>
              <a:t>«Самоубийства заложены в генах».</a:t>
            </a:r>
          </a:p>
          <a:p>
            <a:pPr marL="514350" indent="-514350">
              <a:buAutoNum type="arabicPeriod"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32046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F9CD61-359E-4AD8-89EF-267FD7DEF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Группы риска суицидального поведения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DE85D43-D88F-4EBB-B31E-C8A90BEF73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AutoNum type="arabicPeriod"/>
            </a:pPr>
            <a:r>
              <a:rPr lang="ru-RU" dirty="0"/>
              <a:t>Депрессивные подростки;</a:t>
            </a:r>
          </a:p>
          <a:p>
            <a:pPr marL="457200" indent="-457200">
              <a:buAutoNum type="arabicPeriod"/>
            </a:pPr>
            <a:r>
              <a:rPr lang="ru-RU" dirty="0"/>
              <a:t>Подростки, злоупотребляющие алкоголем и наркотиками;</a:t>
            </a:r>
          </a:p>
          <a:p>
            <a:pPr marL="457200" indent="-457200">
              <a:buAutoNum type="arabicPeriod"/>
            </a:pPr>
            <a:r>
              <a:rPr lang="ru-RU" dirty="0"/>
              <a:t>Подростки, которые либо совершали суицидальную попытку, либо били свидетелями того, как совершил суицид кто-то из членов семьи;</a:t>
            </a:r>
          </a:p>
          <a:p>
            <a:pPr marL="457200" indent="-457200">
              <a:buAutoNum type="arabicPeriod"/>
            </a:pPr>
            <a:r>
              <a:rPr lang="ru-RU" dirty="0"/>
              <a:t>Одаренные подростки;</a:t>
            </a:r>
          </a:p>
          <a:p>
            <a:pPr marL="457200" indent="-457200">
              <a:buAutoNum type="arabicPeriod"/>
            </a:pPr>
            <a:r>
              <a:rPr lang="ru-RU" dirty="0"/>
              <a:t>Подростки с плохой успеваемостью в школе;</a:t>
            </a:r>
          </a:p>
          <a:p>
            <a:pPr marL="457200" indent="-457200">
              <a:buAutoNum type="arabicPeriod"/>
            </a:pPr>
            <a:r>
              <a:rPr lang="ru-RU" dirty="0"/>
              <a:t>Беременные девочки;</a:t>
            </a:r>
          </a:p>
          <a:p>
            <a:pPr marL="457200" indent="-457200">
              <a:buAutoNum type="arabicPeriod"/>
            </a:pPr>
            <a:r>
              <a:rPr lang="ru-RU" dirty="0"/>
              <a:t>Подростки, жертвы насилия.</a:t>
            </a:r>
          </a:p>
          <a:p>
            <a:pPr marL="457200" indent="-45720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3184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C13E8F-AB49-4541-BACC-E3D0A98DC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Типы суицидальных ситуационных реакций подросткового возраста (А.Г. </a:t>
            </a:r>
            <a:r>
              <a:rPr lang="ru-RU" dirty="0" err="1"/>
              <a:t>Амбрумова</a:t>
            </a:r>
            <a:r>
              <a:rPr lang="ru-RU" dirty="0"/>
              <a:t>, Е.М. </a:t>
            </a:r>
            <a:r>
              <a:rPr lang="ru-RU" dirty="0" err="1"/>
              <a:t>Вроно</a:t>
            </a:r>
            <a:r>
              <a:rPr lang="ru-RU" dirty="0"/>
              <a:t>, 1985)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8792CB7-F00E-4943-A5D3-E4A047C1BD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10087420" cy="3541714"/>
          </a:xfrm>
        </p:spPr>
        <p:txBody>
          <a:bodyPr>
            <a:normAutofit/>
          </a:bodyPr>
          <a:lstStyle/>
          <a:p>
            <a:pPr marL="457200" indent="-457200" algn="just">
              <a:buAutoNum type="arabicPeriod"/>
            </a:pPr>
            <a:r>
              <a:rPr lang="ru-RU" sz="2800" dirty="0"/>
              <a:t>Реакция депривации (чаще младший и средний подростковый возраст).</a:t>
            </a:r>
          </a:p>
          <a:p>
            <a:pPr marL="457200" indent="-457200" algn="just">
              <a:buAutoNum type="arabicPeriod"/>
            </a:pPr>
            <a:r>
              <a:rPr lang="ru-RU" sz="2800" dirty="0"/>
              <a:t>Эксплозивная реакция (чаще средний подростковый возраст).</a:t>
            </a:r>
          </a:p>
          <a:p>
            <a:pPr marL="457200" indent="-457200" algn="just">
              <a:buAutoNum type="arabicPeriod"/>
            </a:pPr>
            <a:r>
              <a:rPr lang="ru-RU" sz="2800" dirty="0"/>
              <a:t>Реакция самоустранения (средний и старший подростковый возраст с чертами незрелости).</a:t>
            </a:r>
          </a:p>
        </p:txBody>
      </p:sp>
    </p:spTree>
    <p:extLst>
      <p:ext uri="{BB962C8B-B14F-4D97-AF65-F5344CB8AC3E}">
        <p14:creationId xmlns:p14="http://schemas.microsoft.com/office/powerpoint/2010/main" val="4062781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5FB6F4-6B67-4C34-813D-96344EC4E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/>
              <a:t>Диагностические признаки суицидального поведения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A718992-692E-4760-B2F9-359212EDD3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57200" indent="-457200">
              <a:buAutoNum type="arabicPeriod"/>
            </a:pPr>
            <a:r>
              <a:rPr lang="ru-RU" dirty="0"/>
              <a:t>Уход в себя. </a:t>
            </a:r>
          </a:p>
          <a:p>
            <a:pPr marL="457200" indent="-457200">
              <a:buAutoNum type="arabicPeriod"/>
            </a:pPr>
            <a:r>
              <a:rPr lang="ru-RU" dirty="0"/>
              <a:t>Капризность, привередливость.</a:t>
            </a:r>
          </a:p>
          <a:p>
            <a:pPr marL="457200" indent="-457200">
              <a:buAutoNum type="arabicPeriod"/>
            </a:pPr>
            <a:r>
              <a:rPr lang="ru-RU" dirty="0"/>
              <a:t>Депрессия.</a:t>
            </a:r>
          </a:p>
          <a:p>
            <a:pPr marL="457200" indent="-457200">
              <a:buAutoNum type="arabicPeriod"/>
            </a:pPr>
            <a:r>
              <a:rPr lang="ru-RU" dirty="0"/>
              <a:t>Агрессивность.</a:t>
            </a:r>
          </a:p>
          <a:p>
            <a:pPr marL="457200" indent="-457200">
              <a:buAutoNum type="arabicPeriod"/>
            </a:pPr>
            <a:r>
              <a:rPr lang="ru-RU" dirty="0" err="1"/>
              <a:t>Саморазрушающее</a:t>
            </a:r>
            <a:r>
              <a:rPr lang="ru-RU" dirty="0"/>
              <a:t> и рискованное поведение.</a:t>
            </a:r>
          </a:p>
          <a:p>
            <a:pPr marL="457200" indent="-457200">
              <a:buAutoNum type="arabicPeriod"/>
            </a:pPr>
            <a:r>
              <a:rPr lang="ru-RU" dirty="0"/>
              <a:t>Потеря самоуважения.</a:t>
            </a:r>
          </a:p>
          <a:p>
            <a:pPr marL="457200" indent="-457200">
              <a:buAutoNum type="arabicPeriod"/>
            </a:pPr>
            <a:r>
              <a:rPr lang="ru-RU" dirty="0"/>
              <a:t>Изменение аппетита.</a:t>
            </a:r>
          </a:p>
          <a:p>
            <a:pPr marL="457200" indent="-457200">
              <a:buAutoNum type="arabicPeriod"/>
            </a:pPr>
            <a:r>
              <a:rPr lang="ru-RU" dirty="0"/>
              <a:t>Изменение режима сна.</a:t>
            </a:r>
          </a:p>
          <a:p>
            <a:pPr marL="457200" indent="-457200">
              <a:buAutoNum type="arabicPeriod"/>
            </a:pPr>
            <a:r>
              <a:rPr lang="ru-RU" dirty="0"/>
              <a:t>Изменение успеваемости.</a:t>
            </a:r>
          </a:p>
        </p:txBody>
      </p:sp>
    </p:spTree>
    <p:extLst>
      <p:ext uri="{BB962C8B-B14F-4D97-AF65-F5344CB8AC3E}">
        <p14:creationId xmlns:p14="http://schemas.microsoft.com/office/powerpoint/2010/main" val="886670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F18291-6A60-4A9A-B90D-EC99CFFE3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/>
              <a:t>Диагностические признаки суицидального поведения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56D7D8C-EBB4-4252-BB24-A3FEAED4B6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10. Внешний вид.</a:t>
            </a:r>
          </a:p>
          <a:p>
            <a:pPr marL="0" indent="0">
              <a:buNone/>
            </a:pPr>
            <a:r>
              <a:rPr lang="ru-RU" dirty="0"/>
              <a:t>11. Раздача подарков окружающим.</a:t>
            </a:r>
          </a:p>
          <a:p>
            <a:pPr marL="0" indent="0">
              <a:buNone/>
            </a:pPr>
            <a:r>
              <a:rPr lang="ru-RU" dirty="0"/>
              <a:t>12. Приведение дел в порядок.</a:t>
            </a:r>
          </a:p>
          <a:p>
            <a:pPr marL="0" indent="0">
              <a:buNone/>
            </a:pPr>
            <a:r>
              <a:rPr lang="ru-RU" dirty="0"/>
              <a:t>13. Психологическая травма.</a:t>
            </a:r>
          </a:p>
          <a:p>
            <a:pPr marL="0" indent="0">
              <a:buNone/>
            </a:pPr>
            <a:r>
              <a:rPr lang="ru-RU" dirty="0"/>
              <a:t>14. Перемены в поведении.</a:t>
            </a:r>
          </a:p>
          <a:p>
            <a:pPr marL="0" indent="0">
              <a:buNone/>
            </a:pPr>
            <a:r>
              <a:rPr lang="ru-RU" dirty="0"/>
              <a:t>15. Угроза.</a:t>
            </a:r>
          </a:p>
          <a:p>
            <a:pPr marL="0" indent="0">
              <a:buNone/>
            </a:pPr>
            <a:r>
              <a:rPr lang="ru-RU" dirty="0"/>
              <a:t>16. Любое высказанное стремление уйти из жизни должно восприниматься серьезно.</a:t>
            </a:r>
          </a:p>
          <a:p>
            <a:pPr marL="0" indent="0">
              <a:buNone/>
            </a:pPr>
            <a:r>
              <a:rPr lang="ru-RU" dirty="0"/>
              <a:t>17. Словесное предупреждение.</a:t>
            </a:r>
          </a:p>
          <a:p>
            <a:pPr marL="0" indent="0">
              <a:buNone/>
            </a:pPr>
            <a:r>
              <a:rPr lang="ru-RU" dirty="0"/>
              <a:t>18. Активная предварительная подготовка.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32655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3E54CA-B8E2-4D21-89AA-A2E6546A2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Профилактика суицидального поведения несовершеннолетних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070EFF1-6408-4847-925D-392CC26405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 algn="just">
              <a:buAutoNum type="arabicPeriod"/>
            </a:pPr>
            <a:r>
              <a:rPr lang="ru-RU" sz="2800" b="1" i="1" dirty="0"/>
              <a:t>«Телефон доверия»</a:t>
            </a:r>
            <a:r>
              <a:rPr lang="ru-RU" sz="2800" i="1" dirty="0"/>
              <a:t> </a:t>
            </a:r>
            <a:r>
              <a:rPr lang="ru-RU" sz="2800" dirty="0"/>
              <a:t>предназначен для  профилактической консультативной помощи по телефону обращающимся лицам с целью предотвращения у них суицидальных действий.</a:t>
            </a:r>
          </a:p>
          <a:p>
            <a:pPr marL="457200" indent="-457200" algn="just">
              <a:buAutoNum type="arabicPeriod"/>
            </a:pPr>
            <a:r>
              <a:rPr lang="ru-RU" sz="2800" b="1" i="1" dirty="0"/>
              <a:t>Кабинет социально-психологической помощи</a:t>
            </a:r>
            <a:r>
              <a:rPr lang="ru-RU" sz="2800" i="1" dirty="0"/>
              <a:t> </a:t>
            </a:r>
            <a:r>
              <a:rPr lang="ru-RU" sz="2800" dirty="0"/>
              <a:t>оказывает консультативную и профилактическую помощь лицам, добровольно обращающимся в связи с кризисным, </a:t>
            </a:r>
            <a:r>
              <a:rPr lang="ru-RU" sz="2800" dirty="0" err="1"/>
              <a:t>суицидоопасным</a:t>
            </a:r>
            <a:r>
              <a:rPr lang="ru-RU" sz="2800" dirty="0"/>
              <a:t> состоянием.</a:t>
            </a:r>
          </a:p>
          <a:p>
            <a:pPr marL="0" indent="0" algn="just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73908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F2BDF36-EB0D-4118-8D87-92C5756BC0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0403" y="2599872"/>
            <a:ext cx="8791194" cy="1658256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BEFB1A-C73B-4EFF-9045-D73D7316E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Профилактика суицидального поведения несовершеннолетних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AD0A784-8D56-4F41-935D-F10EA3D144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800" b="1" dirty="0"/>
              <a:t>3. </a:t>
            </a:r>
            <a:r>
              <a:rPr lang="ru-RU" sz="2800" b="1" i="1" dirty="0"/>
              <a:t>Отделения кризисных состояний </a:t>
            </a:r>
            <a:r>
              <a:rPr lang="ru-RU" sz="2800" dirty="0"/>
              <a:t>организуются на базе многопрофильных больниц и предназначены для решения задач стационарной лечебно-диагностической помощи при ситуационных реакциях, психогенных и невротических депрессиях, психопатических реакциях и декомпенсациях психопатий, протекающих  с выраженными суицидальными тенденциями.</a:t>
            </a:r>
          </a:p>
        </p:txBody>
      </p:sp>
    </p:spTree>
    <p:extLst>
      <p:ext uri="{BB962C8B-B14F-4D97-AF65-F5344CB8AC3E}">
        <p14:creationId xmlns:p14="http://schemas.microsoft.com/office/powerpoint/2010/main" val="5113503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TM04033919[[fn=Контур]]</Template>
  <TotalTime>76</TotalTime>
  <Words>366</Words>
  <Application>Microsoft Office PowerPoint</Application>
  <PresentationFormat>Широкоэкранный</PresentationFormat>
  <Paragraphs>51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Tw Cen MT</vt:lpstr>
      <vt:lpstr>Контур</vt:lpstr>
      <vt:lpstr>Причины и условия влияющие на формирование суицидального поведения у подростков</vt:lpstr>
      <vt:lpstr>Суицидальные мысли и побуждения</vt:lpstr>
      <vt:lpstr>Особенности суицидального поведения детей и подростков</vt:lpstr>
      <vt:lpstr>Группы риска суицидального поведения</vt:lpstr>
      <vt:lpstr>Типы суицидальных ситуационных реакций подросткового возраста (А.Г. Амбрумова, Е.М. Вроно, 1985)</vt:lpstr>
      <vt:lpstr>Диагностические признаки суицидального поведения</vt:lpstr>
      <vt:lpstr>Диагностические признаки суицидального поведения</vt:lpstr>
      <vt:lpstr>Профилактика суицидального поведения несовершеннолетних  </vt:lpstr>
      <vt:lpstr>Профилактика суицидального поведения несовершеннолетних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Причины и условия влияющие на формирование суицидального поведения у подростков</dc:title>
  <dc:creator>СТАС</dc:creator>
  <cp:lastModifiedBy>СТАС</cp:lastModifiedBy>
  <cp:revision>7</cp:revision>
  <dcterms:created xsi:type="dcterms:W3CDTF">2018-10-28T08:22:07Z</dcterms:created>
  <dcterms:modified xsi:type="dcterms:W3CDTF">2018-10-28T09:38:32Z</dcterms:modified>
</cp:coreProperties>
</file>